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95" r:id="rId4"/>
    <p:sldId id="294" r:id="rId5"/>
    <p:sldId id="296" r:id="rId6"/>
    <p:sldId id="293" r:id="rId7"/>
    <p:sldId id="297" r:id="rId8"/>
    <p:sldId id="292" r:id="rId9"/>
    <p:sldId id="298" r:id="rId10"/>
    <p:sldId id="299" r:id="rId11"/>
    <p:sldId id="30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80"/>
  </p:normalViewPr>
  <p:slideViewPr>
    <p:cSldViewPr snapToGrid="0" snapToObjects="1" showGuides="1">
      <p:cViewPr>
        <p:scale>
          <a:sx n="109" d="100"/>
          <a:sy n="109" d="100"/>
        </p:scale>
        <p:origin x="192" y="1064"/>
      </p:cViewPr>
      <p:guideLst>
        <p:guide orient="horz" pos="23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1D91-702C-A742-A101-0A8869AE6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D6D3D-12F0-E34F-BF76-D9FFB5453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CE83A-6709-B44C-BEFF-ADC58DD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049E2-AABB-DB4A-A4F9-2ED5ABE0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021C4-31A1-4A43-8BA9-48F85690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7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6ADC-8D10-D94C-AF4A-655034F3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E23EC-3715-6E44-8999-E0CCC9795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6C0C-9D40-E549-A0EA-C60E33AA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7DFA-71A6-9F47-8A73-E776EDC7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9681-AF0E-CF43-8AAE-0646D495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2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59108-D6E1-AD49-84D3-07F7B8A10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CC21E-8194-E14B-A7CD-21EED3DE2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6255D-A76B-2642-816E-B5D7ABB2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D11EE-CEBF-D04F-A057-029B87CE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DDC3C-0252-5D4B-8E6F-C7845AD3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0113-AD3F-1145-8B90-344DFBDD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F446-20C9-EA49-8802-2DBADCDE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9637A-B893-DB41-8FBE-11E8B5EB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E1317-AA71-F14E-8095-B9FF802A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00C89-1FDA-CB43-9657-1CC06532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399C-3B81-7845-91D8-DCA9D159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51AD-3B79-904A-BC1C-8B01AA9E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48E1-486B-864A-93A9-1FDA8ED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F64CB-5CDD-054F-B513-C5D91305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B1B8-CDD9-F24A-9D9E-DADE498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F963-84D5-174C-8845-CF6F035A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BBF3-CB74-FB42-AE44-5148AEE9B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F8EB6-2155-9244-85EA-F0B555AAB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B549A-9EDA-494B-9589-8F9405CF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57011-62C6-514F-9E4F-5640EECA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3117A-74F6-F945-8460-42A8AD6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39F7-0C76-0248-88E3-4FDB8EA5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042E-870C-DB40-AFD1-AD4C083F8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4F5EA-22B9-F743-839C-3009FAE5A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D8EFA-E0C1-0647-8248-9057CBC90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E25E5-7D43-FF47-B1DC-45933DF1B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643AA-8008-6446-A078-F78C0473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649FE-624A-7C49-9647-F14FDA64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FF964-5E4F-6945-BBA7-8780C607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4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1A9F-520C-3E4E-A8E5-13AB1862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D99F2-CACE-8A43-AAA4-C29D398A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8F12-1CE3-F947-BF7E-65D7E506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B7271-9407-2F49-88DB-AF185694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AD034-1B17-9D4A-B9B8-AC8D5BC0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1D9C7-211C-E248-9D89-38412304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923DC-1B71-B743-8DD6-0220969B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0A1C-AB39-9046-B9B4-C05153EE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46A0F-6995-5F49-A487-3028D3F5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8EE41-193B-EF48-8F7C-4BAA1B607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875EB-2FBB-084D-98BC-E5FC3A0C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3BB6F-D8A8-6347-B845-8E63FDA8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58DF3-FC53-7E42-987D-B4C8B416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3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EE87-67B6-BB46-B176-513C32B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D5EED-52F7-1148-983C-881920A91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34305-90C7-6249-A483-359CD767E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A1402-3FDD-0E49-BE7D-B30C21D8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22C6-137C-944A-B5ED-4BC348C0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4A4A2-6760-094B-B93B-C7653FCA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8D7C6-92E5-4443-ABEC-D6C8305A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83A64-8CEA-1346-ACC1-65BAB1C0F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D4DB5-01BE-BF4E-AB9E-F0148E8FB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1F24-0E6C-0A4F-B537-CE65B6B8261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9D94-0789-8D43-B38B-77CFD6FDC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6F44E-2C9C-5240-BAD2-0D6F25E36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83A93-066A-804B-88A3-3B0EB921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8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Institute_of_Standards_and_Technology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BE08-7C57-CB46-931D-0E7137B66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 - MX Net -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CC38A-8D4E-4149-BF99-73DE18CCF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Péter Molnár 2018 </a:t>
            </a:r>
          </a:p>
        </p:txBody>
      </p:sp>
    </p:spTree>
    <p:extLst>
      <p:ext uri="{BB962C8B-B14F-4D97-AF65-F5344CB8AC3E}">
        <p14:creationId xmlns:p14="http://schemas.microsoft.com/office/powerpoint/2010/main" val="238529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E0A-2C56-A042-9D3F-8066A9C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42F8-5F05-C341-812B-0DBF42B4C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17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0260BF"/>
                </a:solidFill>
                <a:latin typeface="CourierNewPSMT" panose="02070309020205020404" pitchFamily="49" charset="0"/>
              </a:rPr>
              <a:t>tf.placeholder</a:t>
            </a:r>
            <a:r>
              <a:rPr lang="en-US" sz="2400" dirty="0">
                <a:solidFill>
                  <a:srgbClr val="0260BF"/>
                </a:solidFill>
                <a:latin typeface="CourierNewPSMT" panose="02070309020205020404" pitchFamily="49" charset="0"/>
              </a:rPr>
              <a:t>()</a:t>
            </a:r>
            <a:r>
              <a:rPr lang="en-US" dirty="0"/>
              <a:t>: dummy tensor node. Similar to variables, it has shape and datatype, but it is not trainable and it has no initial value.</a:t>
            </a:r>
          </a:p>
          <a:p>
            <a:pPr marL="0" indent="0">
              <a:buNone/>
            </a:pPr>
            <a:r>
              <a:rPr lang="en-US" dirty="0"/>
              <a:t>A placeholder it’s a bridge between python and TensorFlow, it only takes value when it is populated inside a session </a:t>
            </a:r>
          </a:p>
          <a:p>
            <a:pPr marL="0" indent="0">
              <a:buNone/>
            </a:pPr>
            <a:endParaRPr lang="en-US" altLang="en-US" sz="2000" dirty="0">
              <a:solidFill>
                <a:srgbClr val="6DAA44"/>
              </a:solidFill>
              <a:latin typeface="CourierNewPSMT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definition</a:t>
            </a:r>
            <a:endParaRPr 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urierNewPSMT" panose="02070309020205020404" pitchFamily="49" charset="0"/>
              </a:rPr>
              <a:t>a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tf.placeholder</a:t>
            </a:r>
            <a:r>
              <a:rPr lang="en-US" altLang="en-US" sz="2000" dirty="0">
                <a:latin typeface="CourierNewPSMT" panose="02070309020205020404" pitchFamily="49" charset="0"/>
              </a:rPr>
              <a:t>(tf.int64, </a:t>
            </a:r>
            <a:r>
              <a:rPr lang="en-US" altLang="en-US" sz="2000" b="1" dirty="0">
                <a:latin typeface="CourierNewPS"/>
              </a:rPr>
              <a:t>shape</a:t>
            </a:r>
            <a:r>
              <a:rPr lang="en-US" altLang="en-US" sz="2000" dirty="0">
                <a:latin typeface="CourierNewPSMT" panose="02070309020205020404" pitchFamily="49" charset="0"/>
              </a:rPr>
              <a:t>=(2,2),</a:t>
            </a:r>
            <a:r>
              <a:rPr lang="en-US" altLang="en-US" sz="2000" b="1" dirty="0">
                <a:latin typeface="CourierNewPS"/>
              </a:rPr>
              <a:t>name</a:t>
            </a:r>
            <a:r>
              <a:rPr lang="en-US" altLang="en-US" sz="2000" dirty="0">
                <a:latin typeface="CourierNewPSMT" panose="02070309020205020404" pitchFamily="49" charset="0"/>
              </a:rPr>
              <a:t>="placeholder_1")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urierNewPSMT" panose="02070309020205020404" pitchFamily="49" charset="0"/>
              </a:rPr>
              <a:t>...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evaluation inside session</a:t>
            </a:r>
            <a:b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</a:b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#a takes the value passed by the 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feed_dict</a:t>
            </a:r>
            <a:endParaRPr lang="en-US" altLang="en-US" sz="2000" dirty="0">
              <a:solidFill>
                <a:srgbClr val="6DAA44"/>
              </a:solidFill>
              <a:latin typeface="CourierNewPSMT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latin typeface="CourierNewPSMT" panose="02070309020205020404" pitchFamily="49" charset="0"/>
              </a:rPr>
              <a:t>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altLang="en-US" sz="2000" dirty="0">
                <a:latin typeface="CourierNewPSMT" panose="02070309020205020404" pitchFamily="49" charset="0"/>
              </a:rPr>
              <a:t>(a, </a:t>
            </a:r>
            <a:r>
              <a:rPr lang="en-US" altLang="en-US" sz="2000" b="1" dirty="0" err="1">
                <a:latin typeface="CourierNewPS"/>
              </a:rPr>
              <a:t>feed_dict</a:t>
            </a:r>
            <a:r>
              <a:rPr lang="en-US" altLang="en-US" sz="2000" dirty="0">
                <a:latin typeface="CourierNewPSMT" panose="02070309020205020404" pitchFamily="49" charset="0"/>
              </a:rPr>
              <a:t>={a:[[1,0],[0,1]]})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is a 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numpy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array with shape=(2,2)</a:t>
            </a:r>
            <a:r>
              <a:rPr lang="en-US" altLang="en-US" dirty="0">
                <a:solidFill>
                  <a:srgbClr val="6DAA44"/>
                </a:solidFill>
                <a:latin typeface="CourierNewPSMT" panose="02070309020205020404" pitchFamily="49" charset="0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5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8A72-5274-3548-9D3F-B3551B30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Switch to notebooks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kingmolnar</a:t>
            </a:r>
            <a:r>
              <a:rPr lang="en-US" dirty="0"/>
              <a:t>/</a:t>
            </a:r>
            <a:r>
              <a:rPr lang="en-US" dirty="0" err="1"/>
              <a:t>ImageAnalytics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4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9372"/>
            <a:ext cx="9144000" cy="51992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72032" y="306152"/>
            <a:ext cx="4423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44444"/>
                </a:solidFill>
                <a:latin typeface="Helvetica" charset="0"/>
                <a:ea typeface="Helvetica" charset="0"/>
                <a:cs typeface="Helvetica" charset="0"/>
              </a:rPr>
              <a:t>Software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D7E71-35FC-324A-B6C7-D48AA0576A7F}"/>
              </a:ext>
            </a:extLst>
          </p:cNvPr>
          <p:cNvSpPr txBox="1"/>
          <p:nvPr/>
        </p:nvSpPr>
        <p:spPr>
          <a:xfrm>
            <a:off x="1524000" y="6227064"/>
            <a:ext cx="880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mc.ai</a:t>
            </a:r>
            <a:r>
              <a:rPr lang="en-US" dirty="0"/>
              <a:t>/the-way-to-benchmark-your-deep-learning-framework-with-on-</a:t>
            </a:r>
            <a:r>
              <a:rPr lang="en-US" dirty="0" err="1"/>
              <a:t>prem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0279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D1EBA-7CA3-6C42-9840-D692E33E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23" y="293218"/>
            <a:ext cx="9511414" cy="15665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98E6F-B5A8-C143-B61D-689900F9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61338" cy="1325563"/>
          </a:xfrm>
        </p:spPr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9F7856-0D18-7C43-A76B-A129FFE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MNIST database</a:t>
            </a:r>
            <a:r>
              <a:rPr lang="en-US" dirty="0"/>
              <a:t> (Modified </a:t>
            </a:r>
            <a:r>
              <a:rPr lang="en-US" dirty="0">
                <a:hlinkClick r:id="rId3" tooltip="National Institute of Standards and Technology"/>
              </a:rPr>
              <a:t>National Institute of Standards and Technology</a:t>
            </a:r>
            <a:r>
              <a:rPr lang="en-US" dirty="0"/>
              <a:t> database) is a large database of handwritten digits</a:t>
            </a:r>
          </a:p>
          <a:p>
            <a:r>
              <a:rPr lang="en-US" dirty="0"/>
              <a:t>Images are 28 x 28 pixels</a:t>
            </a:r>
          </a:p>
          <a:p>
            <a:r>
              <a:rPr lang="en-US" dirty="0"/>
              <a:t>The database has about 7,000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5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6E6F29-C9FF-8643-AB34-743A0972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26" y="481277"/>
            <a:ext cx="5784279" cy="5919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8D328-327E-BA42-8034-EE2B52D0E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9" t="67940" r="65699" b="3540"/>
          <a:stretch/>
        </p:blipFill>
        <p:spPr>
          <a:xfrm>
            <a:off x="409226" y="2883875"/>
            <a:ext cx="1104900" cy="1090247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8F3E9830-3C91-334B-8872-2719A3949037}"/>
              </a:ext>
            </a:extLst>
          </p:cNvPr>
          <p:cNvSpPr txBox="1">
            <a:spLocks/>
          </p:cNvSpPr>
          <p:nvPr/>
        </p:nvSpPr>
        <p:spPr>
          <a:xfrm>
            <a:off x="6951785" y="393700"/>
            <a:ext cx="4824046" cy="6007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Classification </a:t>
            </a:r>
            <a:r>
              <a:rPr lang="en-US" dirty="0">
                <a:sym typeface="Wingdings" pitchFamily="2" charset="2"/>
              </a:rPr>
              <a:t> Regression</a:t>
            </a:r>
          </a:p>
          <a:p>
            <a:r>
              <a:rPr lang="en-US" dirty="0">
                <a:sym typeface="Wingdings" pitchFamily="2" charset="2"/>
              </a:rPr>
              <a:t>Each pixel represents as feature</a:t>
            </a:r>
          </a:p>
          <a:p>
            <a:r>
              <a:rPr lang="en-US" dirty="0">
                <a:sym typeface="Wingdings" pitchFamily="2" charset="2"/>
              </a:rPr>
              <a:t>Dependent variable is high if the feature vector represents a particular digit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98369-3D73-204F-A8D1-3B5225834C7A}"/>
              </a:ext>
            </a:extLst>
          </p:cNvPr>
          <p:cNvSpPr txBox="1"/>
          <p:nvPr/>
        </p:nvSpPr>
        <p:spPr>
          <a:xfrm>
            <a:off x="7164073" y="3615981"/>
            <a:ext cx="2929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</a:t>
            </a:r>
          </a:p>
          <a:p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</a:t>
            </a:r>
          </a:p>
          <a:p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</p:spTree>
    <p:extLst>
      <p:ext uri="{BB962C8B-B14F-4D97-AF65-F5344CB8AC3E}">
        <p14:creationId xmlns:p14="http://schemas.microsoft.com/office/powerpoint/2010/main" val="149523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63B0A-3AA1-6243-8E19-CC9085D8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99" y="312900"/>
            <a:ext cx="5408655" cy="6232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F7584-7FBC-1E42-BAA2-99BA43D9C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9" t="67940" r="65699" b="3540"/>
          <a:stretch/>
        </p:blipFill>
        <p:spPr>
          <a:xfrm>
            <a:off x="234621" y="2883876"/>
            <a:ext cx="1104900" cy="1090247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E85A41E-70E0-0A44-B68D-1B2518A986AE}"/>
              </a:ext>
            </a:extLst>
          </p:cNvPr>
          <p:cNvSpPr txBox="1">
            <a:spLocks/>
          </p:cNvSpPr>
          <p:nvPr/>
        </p:nvSpPr>
        <p:spPr>
          <a:xfrm>
            <a:off x="6951785" y="393700"/>
            <a:ext cx="4824046" cy="6007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Classification </a:t>
            </a:r>
            <a:r>
              <a:rPr lang="en-US" dirty="0">
                <a:sym typeface="Wingdings" pitchFamily="2" charset="2"/>
              </a:rPr>
              <a:t> Regression</a:t>
            </a:r>
          </a:p>
          <a:p>
            <a:r>
              <a:rPr lang="en-US" dirty="0">
                <a:sym typeface="Wingdings" pitchFamily="2" charset="2"/>
              </a:rPr>
              <a:t>Each pixel represents as feature</a:t>
            </a:r>
          </a:p>
          <a:p>
            <a:r>
              <a:rPr lang="en-US" dirty="0">
                <a:sym typeface="Wingdings" pitchFamily="2" charset="2"/>
              </a:rPr>
              <a:t>Dependent variable is high if the feature vector represents a particular digit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FA2BE-F0EC-724C-9AEC-9D8D5FB2D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4" t="35600" r="65984" b="35880"/>
          <a:stretch/>
        </p:blipFill>
        <p:spPr>
          <a:xfrm>
            <a:off x="234621" y="559086"/>
            <a:ext cx="1104900" cy="109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9E9F1-4EF2-B24E-A2C7-57E8E4765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1" t="69128" r="33987" b="2352"/>
          <a:stretch/>
        </p:blipFill>
        <p:spPr>
          <a:xfrm>
            <a:off x="234621" y="5490016"/>
            <a:ext cx="1104900" cy="1090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A8856-7D32-BC49-800A-8BD6E05A481C}"/>
              </a:ext>
            </a:extLst>
          </p:cNvPr>
          <p:cNvSpPr txBox="1"/>
          <p:nvPr/>
        </p:nvSpPr>
        <p:spPr>
          <a:xfrm>
            <a:off x="7152350" y="3569676"/>
            <a:ext cx="2929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</a:t>
            </a:r>
          </a:p>
          <a:p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</a:t>
            </a:r>
          </a:p>
          <a:p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</p:spTree>
    <p:extLst>
      <p:ext uri="{BB962C8B-B14F-4D97-AF65-F5344CB8AC3E}">
        <p14:creationId xmlns:p14="http://schemas.microsoft.com/office/powerpoint/2010/main" val="377096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48107-F37E-D94C-B6B6-B49DC63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E5457-362A-F845-BA3F-E56D5F33776A}"/>
              </a:ext>
            </a:extLst>
          </p:cNvPr>
          <p:cNvSpPr/>
          <p:nvPr/>
        </p:nvSpPr>
        <p:spPr>
          <a:xfrm>
            <a:off x="1993392" y="28620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DA651F-FF2E-3347-90C9-8DD3AB7403CB}"/>
              </a:ext>
            </a:extLst>
          </p:cNvPr>
          <p:cNvSpPr/>
          <p:nvPr/>
        </p:nvSpPr>
        <p:spPr>
          <a:xfrm>
            <a:off x="1993392" y="4139184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8A280A-D15B-EA4C-B57E-D4DC8999F729}"/>
              </a:ext>
            </a:extLst>
          </p:cNvPr>
          <p:cNvSpPr/>
          <p:nvPr/>
        </p:nvSpPr>
        <p:spPr>
          <a:xfrm>
            <a:off x="1993392" y="5416296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2F86B1-179E-2747-AE32-155D11F36ACD}"/>
              </a:ext>
            </a:extLst>
          </p:cNvPr>
          <p:cNvSpPr/>
          <p:nvPr/>
        </p:nvSpPr>
        <p:spPr>
          <a:xfrm>
            <a:off x="4218245" y="3425952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4000" dirty="0"/>
              <a:t>*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5A4162-E8B5-6B42-99D2-790E9154C005}"/>
              </a:ext>
            </a:extLst>
          </p:cNvPr>
          <p:cNvSpPr/>
          <p:nvPr/>
        </p:nvSpPr>
        <p:spPr>
          <a:xfrm>
            <a:off x="6374114" y="4250350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C4B272-1A64-1548-8282-A943CBF6CEF8}"/>
              </a:ext>
            </a:extLst>
          </p:cNvPr>
          <p:cNvSpPr/>
          <p:nvPr/>
        </p:nvSpPr>
        <p:spPr>
          <a:xfrm>
            <a:off x="8616694" y="425983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EE263F-DFB6-8E43-B9B4-C3EB57F1B7E6}"/>
              </a:ext>
            </a:extLst>
          </p:cNvPr>
          <p:cNvSpPr/>
          <p:nvPr/>
        </p:nvSpPr>
        <p:spPr>
          <a:xfrm rot="980150">
            <a:off x="3082149" y="32628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C9CDBC0-2EF0-304F-AEE8-CFAF39DE36A0}"/>
              </a:ext>
            </a:extLst>
          </p:cNvPr>
          <p:cNvSpPr/>
          <p:nvPr/>
        </p:nvSpPr>
        <p:spPr>
          <a:xfrm rot="20247667">
            <a:off x="3082099" y="4065576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0261F37-186A-CB43-85FA-3525FAF13D31}"/>
              </a:ext>
            </a:extLst>
          </p:cNvPr>
          <p:cNvSpPr/>
          <p:nvPr/>
        </p:nvSpPr>
        <p:spPr>
          <a:xfrm rot="20690842">
            <a:off x="3090476" y="5141078"/>
            <a:ext cx="3290052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3A1B94A-372C-2F41-9F94-2C8DA14A0C1F}"/>
              </a:ext>
            </a:extLst>
          </p:cNvPr>
          <p:cNvSpPr/>
          <p:nvPr/>
        </p:nvSpPr>
        <p:spPr>
          <a:xfrm rot="1137927">
            <a:off x="5237202" y="40376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EE442D5-E345-2F4A-8745-F35ADEEE96CF}"/>
              </a:ext>
            </a:extLst>
          </p:cNvPr>
          <p:cNvSpPr/>
          <p:nvPr/>
        </p:nvSpPr>
        <p:spPr>
          <a:xfrm>
            <a:off x="7400736" y="4513289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73E54-B8A9-3848-B1E3-BEE4716E8EAF}"/>
              </a:ext>
            </a:extLst>
          </p:cNvPr>
          <p:cNvSpPr txBox="1"/>
          <p:nvPr/>
        </p:nvSpPr>
        <p:spPr>
          <a:xfrm>
            <a:off x="4120335" y="393208"/>
            <a:ext cx="4349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x784), </a:t>
            </a:r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(10), </a:t>
            </a:r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B752F97-4B0B-8C4F-81D8-232F63A2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6" y="375620"/>
            <a:ext cx="3011124" cy="3081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79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48107-F37E-D94C-B6B6-B49DC63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</p:spPr>
        <p:txBody>
          <a:bodyPr/>
          <a:lstStyle/>
          <a:p>
            <a:r>
              <a:rPr lang="en-US" dirty="0"/>
              <a:t>TensorFlow: 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E5457-362A-F845-BA3F-E56D5F33776A}"/>
              </a:ext>
            </a:extLst>
          </p:cNvPr>
          <p:cNvSpPr/>
          <p:nvPr/>
        </p:nvSpPr>
        <p:spPr>
          <a:xfrm>
            <a:off x="1993392" y="28620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DA651F-FF2E-3347-90C9-8DD3AB7403CB}"/>
              </a:ext>
            </a:extLst>
          </p:cNvPr>
          <p:cNvSpPr/>
          <p:nvPr/>
        </p:nvSpPr>
        <p:spPr>
          <a:xfrm>
            <a:off x="1993392" y="4139184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8A280A-D15B-EA4C-B57E-D4DC8999F729}"/>
              </a:ext>
            </a:extLst>
          </p:cNvPr>
          <p:cNvSpPr/>
          <p:nvPr/>
        </p:nvSpPr>
        <p:spPr>
          <a:xfrm>
            <a:off x="1993392" y="5416296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2F86B1-179E-2747-AE32-155D11F36ACD}"/>
              </a:ext>
            </a:extLst>
          </p:cNvPr>
          <p:cNvSpPr/>
          <p:nvPr/>
        </p:nvSpPr>
        <p:spPr>
          <a:xfrm>
            <a:off x="4218245" y="3425952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4000" dirty="0"/>
              <a:t>*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5A4162-E8B5-6B42-99D2-790E9154C005}"/>
              </a:ext>
            </a:extLst>
          </p:cNvPr>
          <p:cNvSpPr/>
          <p:nvPr/>
        </p:nvSpPr>
        <p:spPr>
          <a:xfrm>
            <a:off x="6374114" y="4250350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C4B272-1A64-1548-8282-A943CBF6CEF8}"/>
              </a:ext>
            </a:extLst>
          </p:cNvPr>
          <p:cNvSpPr/>
          <p:nvPr/>
        </p:nvSpPr>
        <p:spPr>
          <a:xfrm>
            <a:off x="8616694" y="425983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EE263F-DFB6-8E43-B9B4-C3EB57F1B7E6}"/>
              </a:ext>
            </a:extLst>
          </p:cNvPr>
          <p:cNvSpPr/>
          <p:nvPr/>
        </p:nvSpPr>
        <p:spPr>
          <a:xfrm rot="980150">
            <a:off x="3082149" y="32628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C9CDBC0-2EF0-304F-AEE8-CFAF39DE36A0}"/>
              </a:ext>
            </a:extLst>
          </p:cNvPr>
          <p:cNvSpPr/>
          <p:nvPr/>
        </p:nvSpPr>
        <p:spPr>
          <a:xfrm rot="20247667">
            <a:off x="3082099" y="4065576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0261F37-186A-CB43-85FA-3525FAF13D31}"/>
              </a:ext>
            </a:extLst>
          </p:cNvPr>
          <p:cNvSpPr/>
          <p:nvPr/>
        </p:nvSpPr>
        <p:spPr>
          <a:xfrm rot="20690842">
            <a:off x="3090476" y="5141078"/>
            <a:ext cx="3290052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3A1B94A-372C-2F41-9F94-2C8DA14A0C1F}"/>
              </a:ext>
            </a:extLst>
          </p:cNvPr>
          <p:cNvSpPr/>
          <p:nvPr/>
        </p:nvSpPr>
        <p:spPr>
          <a:xfrm rot="1137927">
            <a:off x="5237202" y="4037687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EE442D5-E345-2F4A-8745-F35ADEEE96CF}"/>
              </a:ext>
            </a:extLst>
          </p:cNvPr>
          <p:cNvSpPr/>
          <p:nvPr/>
        </p:nvSpPr>
        <p:spPr>
          <a:xfrm>
            <a:off x="7400736" y="4513289"/>
            <a:ext cx="1103736" cy="388522"/>
          </a:xfrm>
          <a:prstGeom prst="rightArrow">
            <a:avLst>
              <a:gd name="adj1" fmla="val 28278"/>
              <a:gd name="adj2" fmla="val 4128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F837-868E-814B-9F59-4F1178053352}"/>
              </a:ext>
            </a:extLst>
          </p:cNvPr>
          <p:cNvSpPr txBox="1"/>
          <p:nvPr/>
        </p:nvSpPr>
        <p:spPr>
          <a:xfrm>
            <a:off x="953974" y="432825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50020-1253-1F44-BE01-0C434AB7723B}"/>
              </a:ext>
            </a:extLst>
          </p:cNvPr>
          <p:cNvSpPr txBox="1"/>
          <p:nvPr/>
        </p:nvSpPr>
        <p:spPr>
          <a:xfrm>
            <a:off x="9565330" y="451328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8EFA3-E3AE-8B40-B7A8-ACBAB6DAB064}"/>
              </a:ext>
            </a:extLst>
          </p:cNvPr>
          <p:cNvSpPr txBox="1"/>
          <p:nvPr/>
        </p:nvSpPr>
        <p:spPr>
          <a:xfrm>
            <a:off x="652260" y="308781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6D0194-43D1-1247-8349-DEFBECAFB453}"/>
              </a:ext>
            </a:extLst>
          </p:cNvPr>
          <p:cNvSpPr txBox="1"/>
          <p:nvPr/>
        </p:nvSpPr>
        <p:spPr>
          <a:xfrm>
            <a:off x="998509" y="541629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46AA5-DA09-F440-8B35-2C2BB9996C7F}"/>
              </a:ext>
            </a:extLst>
          </p:cNvPr>
          <p:cNvSpPr txBox="1"/>
          <p:nvPr/>
        </p:nvSpPr>
        <p:spPr>
          <a:xfrm>
            <a:off x="4158060" y="2962286"/>
            <a:ext cx="10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F4E56B-319C-6547-90A9-3B39AEDADBF8}"/>
              </a:ext>
            </a:extLst>
          </p:cNvPr>
          <p:cNvSpPr txBox="1"/>
          <p:nvPr/>
        </p:nvSpPr>
        <p:spPr>
          <a:xfrm>
            <a:off x="6313929" y="3773621"/>
            <a:ext cx="10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73E54-B8A9-3848-B1E3-BEE4716E8EAF}"/>
              </a:ext>
            </a:extLst>
          </p:cNvPr>
          <p:cNvSpPr txBox="1"/>
          <p:nvPr/>
        </p:nvSpPr>
        <p:spPr>
          <a:xfrm>
            <a:off x="5225939" y="1049397"/>
            <a:ext cx="4349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 = X*W + b</a:t>
            </a:r>
          </a:p>
          <a:p>
            <a:r>
              <a:rPr lang="en-US" sz="2800" dirty="0"/>
              <a:t>with</a:t>
            </a:r>
          </a:p>
          <a:p>
            <a:r>
              <a:rPr lang="en-US" sz="2800" i="1" dirty="0"/>
              <a:t>X</a:t>
            </a:r>
            <a:r>
              <a:rPr lang="en-US" sz="2800" dirty="0"/>
              <a:t> = (</a:t>
            </a:r>
            <a:r>
              <a:rPr lang="en-US" sz="2800" i="1" dirty="0"/>
              <a:t>N</a:t>
            </a:r>
            <a:r>
              <a:rPr lang="en-US" sz="2800" dirty="0"/>
              <a:t>x784), </a:t>
            </a:r>
            <a:r>
              <a:rPr lang="en-US" sz="2800" i="1" dirty="0"/>
              <a:t>W</a:t>
            </a:r>
            <a:r>
              <a:rPr lang="en-US" sz="2800" dirty="0"/>
              <a:t> = (784x10)</a:t>
            </a:r>
          </a:p>
          <a:p>
            <a:r>
              <a:rPr lang="en-US" sz="2800" i="1" dirty="0"/>
              <a:t>b</a:t>
            </a:r>
            <a:r>
              <a:rPr lang="en-US" sz="2800" dirty="0"/>
              <a:t> = (10), </a:t>
            </a:r>
            <a:r>
              <a:rPr lang="en-US" sz="2800" i="1" dirty="0"/>
              <a:t>y</a:t>
            </a:r>
            <a:r>
              <a:rPr lang="en-US" sz="2800" dirty="0"/>
              <a:t> = (10)</a:t>
            </a:r>
          </a:p>
        </p:txBody>
      </p:sp>
    </p:spTree>
    <p:extLst>
      <p:ext uri="{BB962C8B-B14F-4D97-AF65-F5344CB8AC3E}">
        <p14:creationId xmlns:p14="http://schemas.microsoft.com/office/powerpoint/2010/main" val="18413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DD47-0F17-5C43-AFF8-C76F9A51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10795000" cy="1325563"/>
          </a:xfrm>
        </p:spPr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55BBA-2690-1B40-8610-8D784349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5794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main type of tensors in TensorFlow </a:t>
            </a:r>
            <a:endParaRPr lang="en-US" dirty="0"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	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tf.constant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SansUnicode"/>
              </a:rPr>
              <a:t>: </a:t>
            </a:r>
            <a:r>
              <a:rPr lang="en-US" altLang="en-US" dirty="0">
                <a:latin typeface="LucidaSansUnicode"/>
              </a:rPr>
              <a:t>tensor with constant and immutable value.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LucidaSansUnicode"/>
              </a:rPr>
              <a:t>After creation it has a shape, a datatype and a value.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SansUnicod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definition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urierNewPSMT" panose="02070309020205020404" pitchFamily="49" charset="0"/>
              </a:rPr>
              <a:t>a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tf.constant</a:t>
            </a:r>
            <a:r>
              <a:rPr lang="en-US" altLang="en-US" sz="2000" dirty="0">
                <a:latin typeface="CourierNewPSMT" panose="02070309020205020404" pitchFamily="49" charset="0"/>
              </a:rPr>
              <a:t>([[1,0],[0,1]], </a:t>
            </a:r>
            <a:r>
              <a:rPr lang="en-US" altLang="en-US" sz="2000" b="1" dirty="0">
                <a:latin typeface="CourierNewPS"/>
              </a:rPr>
              <a:t>name</a:t>
            </a:r>
            <a:r>
              <a:rPr lang="en-US" altLang="en-US" sz="2000" dirty="0">
                <a:latin typeface="CourierNewPSMT" panose="02070309020205020404" pitchFamily="49" charset="0"/>
              </a:rPr>
              <a:t>="const_1") ...</a:t>
            </a:r>
            <a:br>
              <a:rPr lang="en-US" altLang="en-US" sz="2000" dirty="0">
                <a:latin typeface="CourierNewPSMT" panose="02070309020205020404" pitchFamily="49" charset="0"/>
              </a:rPr>
            </a:b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evaluation inside session</a:t>
            </a:r>
            <a:b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</a:b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#constant are automatically initialized </a:t>
            </a:r>
            <a:endParaRPr lang="en-US" altLang="en-US" sz="2000" dirty="0">
              <a:latin typeface="CourierNewPSMT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latin typeface="CourierNewPSMT" panose="02070309020205020404" pitchFamily="49" charset="0"/>
              </a:rPr>
              <a:t> = </a:t>
            </a:r>
            <a:r>
              <a:rPr lang="en-US" alt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altLang="en-US" sz="2000" dirty="0">
                <a:latin typeface="CourierNewPSMT" panose="02070309020205020404" pitchFamily="49" charset="0"/>
              </a:rPr>
              <a:t>(a)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a_val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is a </a:t>
            </a:r>
            <a:r>
              <a:rPr lang="en-US" altLang="en-US" sz="2000" dirty="0" err="1">
                <a:solidFill>
                  <a:srgbClr val="6DAA44"/>
                </a:solidFill>
                <a:latin typeface="CourierNewPSMT" panose="02070309020205020404" pitchFamily="49" charset="0"/>
              </a:rPr>
              <a:t>numpy</a:t>
            </a:r>
            <a:r>
              <a:rPr lang="en-US" alt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 array with shape=(2,2)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79C54FB-C358-CC49-9485-6FA44062C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9400" y="-20225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 descr="page9image2486548096">
            <a:extLst>
              <a:ext uri="{FF2B5EF4-FFF2-40B4-BE49-F238E27FC236}">
                <a16:creationId xmlns:a16="http://schemas.microsoft.com/office/drawing/2014/main" id="{A6EA487F-5BD6-C648-8C6B-57949F99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382709"/>
            <a:ext cx="198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F7750BCD-4911-A547-88C5-38652216C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4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42FE-BDEE-9242-A8FE-B4D58B16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844F-1385-7D45-85FA-E473EB35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tf.Variable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260BF"/>
                </a:solidFill>
                <a:effectLst/>
                <a:latin typeface="CourierNewPSMT" panose="02070309020205020404" pitchFamily="49" charset="0"/>
              </a:rPr>
              <a:t>()</a:t>
            </a:r>
            <a:r>
              <a:rPr lang="en-US" altLang="en-US" dirty="0">
                <a:latin typeface="LucidaSansUnicode"/>
              </a:rPr>
              <a:t>: tensor with variable (and trainable) values.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LucidaSansUnicode"/>
              </a:rPr>
              <a:t>At creation time it can have a shape, a data type and an initial value. The value can be changed only by other TensorFlow ops.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LucidaSansUnicod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#graph definition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a=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tf.Variable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([[1,0],[0,1]],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"/>
              </a:rPr>
              <a:t>trainable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=False,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NewPSMT" panose="02070309020205020404" pitchFamily="49" charset="0"/>
              </a:rPr>
              <a:t>="var_1")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#graph evaluation inside session</a:t>
            </a:r>
            <a:br>
              <a:rPr 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</a:br>
            <a:r>
              <a:rPr lang="en-US" sz="2000" dirty="0">
                <a:solidFill>
                  <a:srgbClr val="6DAA44"/>
                </a:solidFill>
                <a:latin typeface="CourierNewPSMT" panose="02070309020205020404" pitchFamily="49" charset="0"/>
              </a:rPr>
              <a:t>#manual initialization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sz="2000" dirty="0">
                <a:latin typeface="CourierNewPSMT" panose="02070309020205020404" pitchFamily="49" charset="0"/>
              </a:rPr>
              <a:t>(</a:t>
            </a:r>
            <a:r>
              <a:rPr lang="en-US" sz="2000" dirty="0" err="1">
                <a:latin typeface="CourierNewPSMT" panose="02070309020205020404" pitchFamily="49" charset="0"/>
              </a:rPr>
              <a:t>tf.global_variables_initializer</a:t>
            </a:r>
            <a:r>
              <a:rPr lang="en-US" sz="2000" dirty="0">
                <a:latin typeface="CourierNewPSMT" panose="02070309020205020404" pitchFamily="49" charset="0"/>
              </a:rPr>
              <a:t>()) </a:t>
            </a:r>
            <a:r>
              <a:rPr lang="en-US" sz="2000" dirty="0" err="1">
                <a:latin typeface="CourierNewPSMT" panose="02070309020205020404" pitchFamily="49" charset="0"/>
              </a:rPr>
              <a:t>a_val</a:t>
            </a:r>
            <a:r>
              <a:rPr lang="en-US" sz="2000" dirty="0">
                <a:latin typeface="CourierNewPSMT" panose="02070309020205020404" pitchFamily="49" charset="0"/>
              </a:rPr>
              <a:t> = </a:t>
            </a:r>
            <a:r>
              <a:rPr lang="en-US" sz="2000" dirty="0" err="1">
                <a:latin typeface="CourierNewPSMT" panose="02070309020205020404" pitchFamily="49" charset="0"/>
              </a:rPr>
              <a:t>sess.run</a:t>
            </a:r>
            <a:r>
              <a:rPr lang="en-US" sz="2000" dirty="0">
                <a:latin typeface="CourierNewPSMT" panose="02070309020205020404" pitchFamily="49" charset="0"/>
              </a:rPr>
              <a:t>(a)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SansUnicode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#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a_val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 is 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DAA44"/>
                </a:solidFill>
                <a:effectLst/>
                <a:latin typeface="CourierNewPSMT" panose="02070309020205020404" pitchFamily="49" charset="0"/>
              </a:rPr>
              <a:t> array with shape=(2,2)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SansUnicode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B31093-4402-C84C-9221-381B5096B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5DD8EB0-1659-0349-808F-7180D78E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6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313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CourierNewPS</vt:lpstr>
      <vt:lpstr>CourierNewPSMT</vt:lpstr>
      <vt:lpstr>Helvetica</vt:lpstr>
      <vt:lpstr>LucidaSansUnicode</vt:lpstr>
      <vt:lpstr>Wingdings</vt:lpstr>
      <vt:lpstr>Office Theme</vt:lpstr>
      <vt:lpstr>TensorFlow - MX Net - Keras</vt:lpstr>
      <vt:lpstr>PowerPoint Presentation</vt:lpstr>
      <vt:lpstr>MNIST</vt:lpstr>
      <vt:lpstr>PowerPoint Presentation</vt:lpstr>
      <vt:lpstr>PowerPoint Presentation</vt:lpstr>
      <vt:lpstr>Regression</vt:lpstr>
      <vt:lpstr>TensorFlow: G</vt:lpstr>
      <vt:lpstr>Constants</vt:lpstr>
      <vt:lpstr>Variables</vt:lpstr>
      <vt:lpstr>Placeholders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- MX Net - Keras</dc:title>
  <dc:creator>Peter Molnar</dc:creator>
  <cp:lastModifiedBy>Peter Molnar</cp:lastModifiedBy>
  <cp:revision>12</cp:revision>
  <dcterms:created xsi:type="dcterms:W3CDTF">2018-10-02T22:21:57Z</dcterms:created>
  <dcterms:modified xsi:type="dcterms:W3CDTF">2018-10-03T22:40:52Z</dcterms:modified>
</cp:coreProperties>
</file>